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834"/>
    <a:srgbClr val="EBCD4B"/>
    <a:srgbClr val="E7C7D2"/>
    <a:srgbClr val="EDA67B"/>
    <a:srgbClr val="B366C2"/>
    <a:srgbClr val="F0D36A"/>
    <a:srgbClr val="F4E4B6"/>
    <a:srgbClr val="A6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09" autoAdjust="0"/>
  </p:normalViewPr>
  <p:slideViewPr>
    <p:cSldViewPr snapToGrid="0">
      <p:cViewPr varScale="1">
        <p:scale>
          <a:sx n="99" d="100"/>
          <a:sy n="99" d="100"/>
        </p:scale>
        <p:origin x="16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C393B-7925-43B4-A547-8EB969B059E9}" type="datetime1">
              <a:rPr lang="de-DE" smtClean="0"/>
              <a:t>01.07.2025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56-20D6-40E4-A721-C492169C0DF4}" type="datetime1">
              <a:rPr lang="de-DE" smtClean="0"/>
              <a:pPr/>
              <a:t>01.07.2025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74895A-E57E-40EE-AFED-7BF0AC37AD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1782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endParaRPr lang="de-DE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/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7D6ADC-2E1E-4033-AF86-34D29ACE8BDC}" type="datetime1">
              <a:rPr lang="de-DE" noProof="0" smtClean="0"/>
              <a:t>01.07.2025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F11243-279D-4A2D-A8E8-2560CF4D0E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p-br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E2AB6-CEB1-FBA6-0E36-AE06CEA8B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497172"/>
            <a:ext cx="7543800" cy="560588"/>
          </a:xfrm>
        </p:spPr>
        <p:txBody>
          <a:bodyPr>
            <a:normAutofit fontScale="25000" lnSpcReduction="20000"/>
          </a:bodyPr>
          <a:lstStyle/>
          <a:p>
            <a:r>
              <a:rPr lang="de-DE" sz="4400" dirty="0">
                <a:solidFill>
                  <a:schemeClr val="accent6">
                    <a:lumMod val="75000"/>
                  </a:schemeClr>
                </a:solidFill>
              </a:rPr>
              <a:t>Brandenburger Verein für gemeindenahe Psychiatrie e.V.</a:t>
            </a:r>
          </a:p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Monatsprogramm Juli 2025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6A9514D1-2FDC-FD16-479A-C5F6D752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6687400"/>
              </p:ext>
            </p:extLst>
          </p:nvPr>
        </p:nvGraphicFramePr>
        <p:xfrm>
          <a:off x="336430" y="1024184"/>
          <a:ext cx="9454552" cy="369443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2157">
                  <a:extLst>
                    <a:ext uri="{9D8B030D-6E8A-4147-A177-3AD203B41FA5}">
                      <a16:colId xmlns:a16="http://schemas.microsoft.com/office/drawing/2014/main" val="369087579"/>
                    </a:ext>
                  </a:extLst>
                </a:gridCol>
                <a:gridCol w="1352967">
                  <a:extLst>
                    <a:ext uri="{9D8B030D-6E8A-4147-A177-3AD203B41FA5}">
                      <a16:colId xmlns:a16="http://schemas.microsoft.com/office/drawing/2014/main" val="2962198542"/>
                    </a:ext>
                  </a:extLst>
                </a:gridCol>
                <a:gridCol w="1525558">
                  <a:extLst>
                    <a:ext uri="{9D8B030D-6E8A-4147-A177-3AD203B41FA5}">
                      <a16:colId xmlns:a16="http://schemas.microsoft.com/office/drawing/2014/main" val="828293073"/>
                    </a:ext>
                  </a:extLst>
                </a:gridCol>
                <a:gridCol w="1379113">
                  <a:extLst>
                    <a:ext uri="{9D8B030D-6E8A-4147-A177-3AD203B41FA5}">
                      <a16:colId xmlns:a16="http://schemas.microsoft.com/office/drawing/2014/main" val="2162949947"/>
                    </a:ext>
                  </a:extLst>
                </a:gridCol>
                <a:gridCol w="1383481">
                  <a:extLst>
                    <a:ext uri="{9D8B030D-6E8A-4147-A177-3AD203B41FA5}">
                      <a16:colId xmlns:a16="http://schemas.microsoft.com/office/drawing/2014/main" val="115802873"/>
                    </a:ext>
                  </a:extLst>
                </a:gridCol>
                <a:gridCol w="2441276">
                  <a:extLst>
                    <a:ext uri="{9D8B030D-6E8A-4147-A177-3AD203B41FA5}">
                      <a16:colId xmlns:a16="http://schemas.microsoft.com/office/drawing/2014/main" val="775704891"/>
                    </a:ext>
                  </a:extLst>
                </a:gridCol>
              </a:tblGrid>
              <a:tr h="480454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Montag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Dienstag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Mittwoch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Donnerstag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Freitag</a:t>
                      </a:r>
                    </a:p>
                  </a:txBody>
                  <a:tcPr anchor="ctr">
                    <a:lnB w="38100" cmpd="sng">
                      <a:noFill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Und außerdem 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5208"/>
                  </a:ext>
                </a:extLst>
              </a:tr>
              <a:tr h="321397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R w="12700" cmpd="sng">
                      <a:noFill/>
                    </a:lnR>
                  </a:tcPr>
                </a:tc>
                <a:tc>
                  <a:txBody>
                    <a:bodyPr/>
                    <a:lstStyle/>
                    <a:p>
                      <a:endParaRPr lang="de-DE" sz="11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</a:t>
                      </a:r>
                      <a:r>
                        <a:rPr lang="de-DE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Angehörigengruppe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trifft sich am </a:t>
                      </a:r>
                      <a:r>
                        <a:rPr lang="de-DE" sz="11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09.07.25</a:t>
                      </a:r>
                      <a:r>
                        <a:rPr lang="de-DE" sz="11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18 Uhr </a:t>
                      </a:r>
                      <a:r>
                        <a:rPr lang="de-DE" sz="11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der Wilhelmsdorfer Str. 16</a:t>
                      </a:r>
                    </a:p>
                    <a:p>
                      <a:pPr algn="r"/>
                      <a:endParaRPr lang="de-DE" sz="11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658316940"/>
                  </a:ext>
                </a:extLst>
              </a:tr>
            </a:tbl>
          </a:graphicData>
        </a:graphic>
      </p:graphicFrame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12BD84E2-56FB-BB8C-35F5-6D8130EF3E4A}"/>
              </a:ext>
            </a:extLst>
          </p:cNvPr>
          <p:cNvSpPr/>
          <p:nvPr/>
        </p:nvSpPr>
        <p:spPr>
          <a:xfrm>
            <a:off x="3059933" y="2702459"/>
            <a:ext cx="1518106" cy="1259017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  <a:p>
            <a:pPr algn="ctr"/>
            <a:endParaRPr lang="de-DE" sz="1400" b="1" dirty="0"/>
          </a:p>
          <a:p>
            <a:pPr algn="ctr"/>
            <a:endParaRPr lang="de-DE" sz="1400" b="1" dirty="0"/>
          </a:p>
          <a:p>
            <a:pPr algn="ctr"/>
            <a:endParaRPr lang="de-DE" sz="800" b="1" dirty="0"/>
          </a:p>
          <a:p>
            <a:pPr algn="ctr"/>
            <a:r>
              <a:rPr lang="de-DE" sz="1200" dirty="0"/>
              <a:t>11 – 16 Uhr</a:t>
            </a:r>
            <a:endParaRPr lang="de-DE" sz="800" dirty="0"/>
          </a:p>
          <a:p>
            <a:pPr algn="ctr"/>
            <a:r>
              <a:rPr lang="de-DE" sz="1400" b="1" dirty="0"/>
              <a:t>Sozialer</a:t>
            </a:r>
          </a:p>
          <a:p>
            <a:pPr algn="ctr"/>
            <a:r>
              <a:rPr lang="de-DE" sz="1400" b="1" dirty="0"/>
              <a:t>Tag </a:t>
            </a:r>
          </a:p>
          <a:p>
            <a:pPr algn="ctr"/>
            <a:r>
              <a:rPr lang="de-DE" sz="1200" dirty="0"/>
              <a:t>(im Garten der GPB)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45A87E41-8ABE-2A08-C1BD-B7B80EC7A62F}"/>
              </a:ext>
            </a:extLst>
          </p:cNvPr>
          <p:cNvSpPr/>
          <p:nvPr/>
        </p:nvSpPr>
        <p:spPr>
          <a:xfrm>
            <a:off x="1728941" y="3331715"/>
            <a:ext cx="1341743" cy="1179900"/>
          </a:xfrm>
          <a:prstGeom prst="flowChartTerminator">
            <a:avLst/>
          </a:prstGeom>
          <a:solidFill>
            <a:srgbClr val="B366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17:30 Uhr</a:t>
            </a:r>
          </a:p>
          <a:p>
            <a:pPr algn="ctr"/>
            <a:endParaRPr lang="de-DE" sz="700" dirty="0"/>
          </a:p>
          <a:p>
            <a:pPr algn="ctr"/>
            <a:r>
              <a:rPr lang="de-DE" sz="1400" b="1" dirty="0"/>
              <a:t>Kreative Küche</a:t>
            </a:r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064AD4D6-C347-9BA2-475A-005FAF620544}"/>
              </a:ext>
            </a:extLst>
          </p:cNvPr>
          <p:cNvSpPr/>
          <p:nvPr/>
        </p:nvSpPr>
        <p:spPr>
          <a:xfrm>
            <a:off x="4593946" y="3212318"/>
            <a:ext cx="1407061" cy="1299297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200" dirty="0"/>
          </a:p>
          <a:p>
            <a:pPr algn="ctr"/>
            <a:r>
              <a:rPr lang="de-DE" sz="1200" dirty="0"/>
              <a:t>14:30-17:30 Uhr</a:t>
            </a:r>
          </a:p>
          <a:p>
            <a:pPr algn="ctr"/>
            <a:endParaRPr lang="de-DE" sz="1000" dirty="0"/>
          </a:p>
          <a:p>
            <a:pPr algn="ctr"/>
            <a:r>
              <a:rPr lang="de-DE" b="1" dirty="0"/>
              <a:t>Highlight</a:t>
            </a:r>
          </a:p>
          <a:p>
            <a:pPr algn="ctr"/>
            <a:endParaRPr lang="de-DE" sz="1200" dirty="0"/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D46AC070-1470-7D61-0E7D-E6209FA6809F}"/>
              </a:ext>
            </a:extLst>
          </p:cNvPr>
          <p:cNvSpPr/>
          <p:nvPr/>
        </p:nvSpPr>
        <p:spPr>
          <a:xfrm>
            <a:off x="336431" y="3094033"/>
            <a:ext cx="1348284" cy="609600"/>
          </a:xfrm>
          <a:prstGeom prst="flowChartTerminator">
            <a:avLst/>
          </a:prstGeom>
          <a:solidFill>
            <a:srgbClr val="EDA6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14:30 – 16 Uhr</a:t>
            </a:r>
          </a:p>
          <a:p>
            <a:pPr algn="ctr"/>
            <a:r>
              <a:rPr lang="de-DE" sz="1400" b="1" dirty="0"/>
              <a:t>Line Dance</a:t>
            </a:r>
            <a:endParaRPr lang="de-DE" sz="1400" dirty="0"/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2101E98D-D750-24A8-293C-7C34771FF851}"/>
              </a:ext>
            </a:extLst>
          </p:cNvPr>
          <p:cNvSpPr/>
          <p:nvPr/>
        </p:nvSpPr>
        <p:spPr>
          <a:xfrm>
            <a:off x="336431" y="3747547"/>
            <a:ext cx="1372697" cy="764068"/>
          </a:xfrm>
          <a:prstGeom prst="flowChartTerminator">
            <a:avLst/>
          </a:prstGeom>
          <a:solidFill>
            <a:srgbClr val="E7C7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16:30-17:30 Uhr</a:t>
            </a:r>
          </a:p>
          <a:p>
            <a:pPr algn="ctr"/>
            <a:r>
              <a:rPr lang="de-DE" sz="1300" b="1" dirty="0"/>
              <a:t>Aktiv &amp; Entspannt</a:t>
            </a:r>
          </a:p>
        </p:txBody>
      </p:sp>
      <p:sp>
        <p:nvSpPr>
          <p:cNvPr id="17" name="Flussdiagramm: Grenzstelle 16">
            <a:extLst>
              <a:ext uri="{FF2B5EF4-FFF2-40B4-BE49-F238E27FC236}">
                <a16:creationId xmlns:a16="http://schemas.microsoft.com/office/drawing/2014/main" id="{E18FAC7F-FD33-CB60-5CE1-AFABA00A034E}"/>
              </a:ext>
            </a:extLst>
          </p:cNvPr>
          <p:cNvSpPr/>
          <p:nvPr/>
        </p:nvSpPr>
        <p:spPr>
          <a:xfrm>
            <a:off x="3059933" y="3961476"/>
            <a:ext cx="1518106" cy="637233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16 – 18 Uhr</a:t>
            </a:r>
          </a:p>
          <a:p>
            <a:pPr algn="ctr"/>
            <a:r>
              <a:rPr lang="de-DE" sz="1400" b="1" dirty="0"/>
              <a:t>Volleyball</a:t>
            </a:r>
          </a:p>
        </p:txBody>
      </p:sp>
      <p:sp>
        <p:nvSpPr>
          <p:cNvPr id="18" name="Flussdiagramm: Grenzstelle 17">
            <a:extLst>
              <a:ext uri="{FF2B5EF4-FFF2-40B4-BE49-F238E27FC236}">
                <a16:creationId xmlns:a16="http://schemas.microsoft.com/office/drawing/2014/main" id="{5791E333-EB4E-8514-72B6-6C394D34F54A}"/>
              </a:ext>
            </a:extLst>
          </p:cNvPr>
          <p:cNvSpPr/>
          <p:nvPr/>
        </p:nvSpPr>
        <p:spPr>
          <a:xfrm>
            <a:off x="5960658" y="1685020"/>
            <a:ext cx="1391153" cy="896737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 – 11 Uhr</a:t>
            </a:r>
          </a:p>
          <a:p>
            <a:pPr algn="ctr"/>
            <a:r>
              <a:rPr lang="de-DE" sz="1400" b="1" dirty="0"/>
              <a:t>Morgen Café</a:t>
            </a:r>
          </a:p>
          <a:p>
            <a:pPr algn="ctr"/>
            <a:r>
              <a:rPr lang="de-DE" sz="1200" dirty="0"/>
              <a:t>(im Garten der GPB)</a:t>
            </a:r>
          </a:p>
        </p:txBody>
      </p:sp>
      <p:graphicFrame>
        <p:nvGraphicFramePr>
          <p:cNvPr id="19" name="Tabelle 19">
            <a:extLst>
              <a:ext uri="{FF2B5EF4-FFF2-40B4-BE49-F238E27FC236}">
                <a16:creationId xmlns:a16="http://schemas.microsoft.com/office/drawing/2014/main" id="{ABA5B1F5-A41E-3519-496D-7129E7F9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76986"/>
              </p:ext>
            </p:extLst>
          </p:nvPr>
        </p:nvGraphicFramePr>
        <p:xfrm>
          <a:off x="4227898" y="4796287"/>
          <a:ext cx="4933355" cy="29546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94740">
                  <a:extLst>
                    <a:ext uri="{9D8B030D-6E8A-4147-A177-3AD203B41FA5}">
                      <a16:colId xmlns:a16="http://schemas.microsoft.com/office/drawing/2014/main" val="784930536"/>
                    </a:ext>
                  </a:extLst>
                </a:gridCol>
                <a:gridCol w="3938615">
                  <a:extLst>
                    <a:ext uri="{9D8B030D-6E8A-4147-A177-3AD203B41FA5}">
                      <a16:colId xmlns:a16="http://schemas.microsoft.com/office/drawing/2014/main" val="3681703746"/>
                    </a:ext>
                  </a:extLst>
                </a:gridCol>
              </a:tblGrid>
              <a:tr h="427935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700" dirty="0"/>
                        <a:t>Highlights am Donnerstag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12697"/>
                  </a:ext>
                </a:extLst>
              </a:tr>
              <a:tr h="519821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/>
                        <a:t>03.07.25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Ausflug nach </a:t>
                      </a:r>
                      <a:r>
                        <a:rPr lang="de-DE" sz="1100" b="1" dirty="0" err="1"/>
                        <a:t>Bollmannsruh</a:t>
                      </a:r>
                      <a:endParaRPr lang="de-DE" sz="1100" b="1" dirty="0"/>
                    </a:p>
                    <a:p>
                      <a:pPr algn="ctr"/>
                      <a:r>
                        <a:rPr lang="de-DE" sz="1100" b="0" dirty="0"/>
                        <a:t>(Anmeldung erforderlich)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33719795"/>
                  </a:ext>
                </a:extLst>
              </a:tr>
              <a:tr h="529448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>
                          <a:latin typeface="+mj-lt"/>
                          <a:cs typeface="Arial" panose="020B0604020202020204" pitchFamily="34" charset="0"/>
                        </a:rPr>
                        <a:t>10.07.25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>
                          <a:solidFill>
                            <a:schemeClr val="tx1"/>
                          </a:solidFill>
                        </a:rPr>
                        <a:t>Waffeln backen, dazu Eis und Rote Grütze</a:t>
                      </a:r>
                    </a:p>
                    <a:p>
                      <a:pPr algn="ctr"/>
                      <a:r>
                        <a:rPr lang="de-DE" sz="1100" b="0" dirty="0">
                          <a:solidFill>
                            <a:schemeClr val="tx1"/>
                          </a:solidFill>
                        </a:rPr>
                        <a:t>(mit kleinem Unkostenbeitrag)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187413"/>
                  </a:ext>
                </a:extLst>
              </a:tr>
              <a:tr h="500569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/>
                        <a:t>17.07.25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 err="1"/>
                        <a:t>Karaokenachmittag</a:t>
                      </a:r>
                      <a:endParaRPr lang="de-DE" sz="11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5476009"/>
                  </a:ext>
                </a:extLst>
              </a:tr>
              <a:tr h="472129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/>
                        <a:t>24.07.25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100" b="1" dirty="0"/>
                        <a:t>Töpfern mit Modelliermasse</a:t>
                      </a:r>
                    </a:p>
                    <a:p>
                      <a:pPr algn="ctr"/>
                      <a:r>
                        <a:rPr lang="de-DE" sz="1100" b="0" dirty="0"/>
                        <a:t>(mit kleinem Unkostenbeitrag)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31920616"/>
                  </a:ext>
                </a:extLst>
              </a:tr>
              <a:tr h="504771">
                <a:tc>
                  <a:txBody>
                    <a:bodyPr/>
                    <a:lstStyle/>
                    <a:p>
                      <a:pPr algn="ctr"/>
                      <a:r>
                        <a:rPr lang="de-DE" sz="900" b="1" dirty="0"/>
                        <a:t>31.07.24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100" b="1" dirty="0"/>
                    </a:p>
                    <a:p>
                      <a:pPr algn="ctr"/>
                      <a:r>
                        <a:rPr lang="de-DE" sz="1100" b="1" dirty="0"/>
                        <a:t>Bingo!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4915730"/>
                  </a:ext>
                </a:extLst>
              </a:tr>
            </a:tbl>
          </a:graphicData>
        </a:graphic>
      </p:graphicFrame>
      <p:graphicFrame>
        <p:nvGraphicFramePr>
          <p:cNvPr id="21" name="Tabelle 21">
            <a:extLst>
              <a:ext uri="{FF2B5EF4-FFF2-40B4-BE49-F238E27FC236}">
                <a16:creationId xmlns:a16="http://schemas.microsoft.com/office/drawing/2014/main" id="{69248631-8372-4391-192C-EBB0D0077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4238689"/>
              </p:ext>
            </p:extLst>
          </p:nvPr>
        </p:nvGraphicFramePr>
        <p:xfrm>
          <a:off x="336431" y="5885065"/>
          <a:ext cx="3821298" cy="14930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1298">
                  <a:extLst>
                    <a:ext uri="{9D8B030D-6E8A-4147-A177-3AD203B41FA5}">
                      <a16:colId xmlns:a16="http://schemas.microsoft.com/office/drawing/2014/main" val="346500663"/>
                    </a:ext>
                  </a:extLst>
                </a:gridCol>
              </a:tblGrid>
              <a:tr h="366412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Kontakt</a:t>
                      </a:r>
                      <a:endParaRPr lang="de-D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4778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      Wilhelmsdorfer Str. 16a, 14776 Brandenburg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/>
                        <a:t>             </a:t>
                      </a:r>
                      <a:r>
                        <a:rPr lang="de-DE" sz="1100" dirty="0"/>
                        <a:t>03381 90 91 </a:t>
                      </a:r>
                      <a:r>
                        <a:rPr lang="de-DE" sz="1100"/>
                        <a:t>93           </a:t>
                      </a:r>
                      <a:r>
                        <a:rPr lang="de-DE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/>
                        </a:rPr>
                        <a:t>www.gp-brb.com</a:t>
                      </a:r>
                      <a:endParaRPr lang="de-DE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62676"/>
                  </a:ext>
                </a:extLst>
              </a:tr>
              <a:tr h="512976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Alle Angebote sind niederschwellig und werden von unseren MitarbeiterInnen begleitet.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94971"/>
                  </a:ext>
                </a:extLst>
              </a:tr>
            </a:tbl>
          </a:graphicData>
        </a:graphic>
      </p:graphicFrame>
      <p:pic>
        <p:nvPicPr>
          <p:cNvPr id="23" name="Grafik 22" descr="@ mit einfarbiger Füllung">
            <a:extLst>
              <a:ext uri="{FF2B5EF4-FFF2-40B4-BE49-F238E27FC236}">
                <a16:creationId xmlns:a16="http://schemas.microsoft.com/office/drawing/2014/main" id="{4DA75923-E913-20C6-77EC-1FEF9C771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9130" y="6586588"/>
            <a:ext cx="214659" cy="214659"/>
          </a:xfrm>
          <a:prstGeom prst="rect">
            <a:avLst/>
          </a:prstGeom>
        </p:spPr>
      </p:pic>
      <p:pic>
        <p:nvPicPr>
          <p:cNvPr id="25" name="Grafik 24" descr="Home1 mit einfarbiger Füllung">
            <a:extLst>
              <a:ext uri="{FF2B5EF4-FFF2-40B4-BE49-F238E27FC236}">
                <a16:creationId xmlns:a16="http://schemas.microsoft.com/office/drawing/2014/main" id="{B9AFE4D3-D7AA-1CEA-31B3-C6D329AE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157" y="6334142"/>
            <a:ext cx="208532" cy="208532"/>
          </a:xfrm>
          <a:prstGeom prst="rect">
            <a:avLst/>
          </a:prstGeom>
        </p:spPr>
      </p:pic>
      <p:pic>
        <p:nvPicPr>
          <p:cNvPr id="27" name="Grafik 26" descr="Freisprechanlage mit einfarbiger Füllung">
            <a:extLst>
              <a:ext uri="{FF2B5EF4-FFF2-40B4-BE49-F238E27FC236}">
                <a16:creationId xmlns:a16="http://schemas.microsoft.com/office/drawing/2014/main" id="{CCB0F6A5-D980-2DDA-BD1F-06CB259F1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030" y="6586588"/>
            <a:ext cx="214659" cy="214659"/>
          </a:xfrm>
          <a:prstGeom prst="rect">
            <a:avLst/>
          </a:prstGeom>
        </p:spPr>
      </p:pic>
      <p:sp>
        <p:nvSpPr>
          <p:cNvPr id="2" name="Flussdiagramm: Grenzstelle 1">
            <a:extLst>
              <a:ext uri="{FF2B5EF4-FFF2-40B4-BE49-F238E27FC236}">
                <a16:creationId xmlns:a16="http://schemas.microsoft.com/office/drawing/2014/main" id="{95059710-6900-59BA-93D1-9AB668A483A1}"/>
              </a:ext>
            </a:extLst>
          </p:cNvPr>
          <p:cNvSpPr/>
          <p:nvPr/>
        </p:nvSpPr>
        <p:spPr>
          <a:xfrm>
            <a:off x="4593947" y="2484433"/>
            <a:ext cx="1350803" cy="609600"/>
          </a:xfrm>
          <a:prstGeom prst="flowChartTerminator">
            <a:avLst/>
          </a:prstGeom>
          <a:solidFill>
            <a:schemeClr val="accent5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13 – 14:30 Uhr</a:t>
            </a:r>
          </a:p>
          <a:p>
            <a:pPr algn="ctr"/>
            <a:r>
              <a:rPr lang="de-DE" sz="1400" b="1" dirty="0"/>
              <a:t>Tischtennis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C8FF9740-C96B-D96B-4154-35980EEFF0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55416" y="5759980"/>
            <a:ext cx="727654" cy="1027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2CFE48-CAD9-66FB-8BD5-7AA581942F71}"/>
              </a:ext>
            </a:extLst>
          </p:cNvPr>
          <p:cNvSpPr txBox="1"/>
          <p:nvPr/>
        </p:nvSpPr>
        <p:spPr>
          <a:xfrm>
            <a:off x="336430" y="4907370"/>
            <a:ext cx="3821298" cy="746358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695699"/>
                      <a:gd name="connsiteY0" fmla="*/ 0 h 861444"/>
                      <a:gd name="connsiteX1" fmla="*/ 3695699 w 3695699"/>
                      <a:gd name="connsiteY1" fmla="*/ 0 h 861444"/>
                      <a:gd name="connsiteX2" fmla="*/ 3695699 w 3695699"/>
                      <a:gd name="connsiteY2" fmla="*/ 861444 h 861444"/>
                      <a:gd name="connsiteX3" fmla="*/ 0 w 3695699"/>
                      <a:gd name="connsiteY3" fmla="*/ 861444 h 861444"/>
                      <a:gd name="connsiteX4" fmla="*/ 0 w 3695699"/>
                      <a:gd name="connsiteY4" fmla="*/ 0 h 86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95699" h="861444" extrusionOk="0">
                        <a:moveTo>
                          <a:pt x="0" y="0"/>
                        </a:moveTo>
                        <a:cubicBezTo>
                          <a:pt x="773363" y="118645"/>
                          <a:pt x="2436436" y="116012"/>
                          <a:pt x="3695699" y="0"/>
                        </a:cubicBezTo>
                        <a:cubicBezTo>
                          <a:pt x="3723195" y="265866"/>
                          <a:pt x="3686141" y="503650"/>
                          <a:pt x="3695699" y="861444"/>
                        </a:cubicBezTo>
                        <a:cubicBezTo>
                          <a:pt x="2112919" y="996044"/>
                          <a:pt x="1019686" y="704248"/>
                          <a:pt x="0" y="861444"/>
                        </a:cubicBezTo>
                        <a:cubicBezTo>
                          <a:pt x="68208" y="606746"/>
                          <a:pt x="75357" y="2595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100" u="sng" dirty="0"/>
              <a:t>Zitat des Monats</a:t>
            </a:r>
          </a:p>
          <a:p>
            <a:pPr algn="ctr"/>
            <a:r>
              <a:rPr lang="de-DE" sz="1050" dirty="0"/>
              <a:t>Ich besuche gern die KBS,</a:t>
            </a:r>
          </a:p>
          <a:p>
            <a:pPr algn="ctr"/>
            <a:r>
              <a:rPr lang="de-DE" sz="1050" dirty="0"/>
              <a:t>„… </a:t>
            </a:r>
            <a:r>
              <a:rPr lang="de-DE" sz="1050" i="1" dirty="0"/>
              <a:t>weil es hier immer tolle Angebote gibt.“</a:t>
            </a:r>
          </a:p>
          <a:p>
            <a:pPr algn="ctr"/>
            <a:r>
              <a:rPr lang="de-DE" sz="1050" i="1" dirty="0"/>
              <a:t>(eine Stammbesucherin der KBS)</a:t>
            </a:r>
          </a:p>
        </p:txBody>
      </p:sp>
      <p:sp>
        <p:nvSpPr>
          <p:cNvPr id="7" name="Flussdiagramm: Grenzstelle 6">
            <a:extLst>
              <a:ext uri="{FF2B5EF4-FFF2-40B4-BE49-F238E27FC236}">
                <a16:creationId xmlns:a16="http://schemas.microsoft.com/office/drawing/2014/main" id="{2F14A21E-60F9-2390-419A-55EC2A0795FB}"/>
              </a:ext>
            </a:extLst>
          </p:cNvPr>
          <p:cNvSpPr/>
          <p:nvPr/>
        </p:nvSpPr>
        <p:spPr>
          <a:xfrm>
            <a:off x="3059931" y="1785606"/>
            <a:ext cx="1534016" cy="896738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b="1" u="sng" dirty="0">
                <a:solidFill>
                  <a:srgbClr val="FF0000"/>
                </a:solidFill>
              </a:rPr>
              <a:t>9 (neu</a:t>
            </a:r>
            <a:r>
              <a:rPr lang="de-DE" sz="1100" b="1" dirty="0">
                <a:solidFill>
                  <a:srgbClr val="FF0000"/>
                </a:solidFill>
              </a:rPr>
              <a:t>)-</a:t>
            </a:r>
            <a:r>
              <a:rPr lang="de-DE" sz="1100" b="1" dirty="0">
                <a:solidFill>
                  <a:schemeClr val="bg1"/>
                </a:solidFill>
              </a:rPr>
              <a:t>11:00 Uhr</a:t>
            </a:r>
            <a:endParaRPr lang="de-DE" sz="1100" dirty="0"/>
          </a:p>
          <a:p>
            <a:pPr algn="ctr"/>
            <a:r>
              <a:rPr lang="de-DE" sz="1400" b="1" dirty="0"/>
              <a:t>Morgen Café</a:t>
            </a:r>
          </a:p>
          <a:p>
            <a:pPr algn="ctr"/>
            <a:r>
              <a:rPr lang="de-DE" sz="1200" dirty="0"/>
              <a:t>(im Garten der</a:t>
            </a:r>
          </a:p>
          <a:p>
            <a:pPr algn="ctr"/>
            <a:r>
              <a:rPr lang="de-DE" sz="1200" dirty="0"/>
              <a:t> GPB)</a:t>
            </a:r>
          </a:p>
        </p:txBody>
      </p:sp>
      <p:sp>
        <p:nvSpPr>
          <p:cNvPr id="8" name="Flussdiagramm: Grenzstelle 7">
            <a:extLst>
              <a:ext uri="{FF2B5EF4-FFF2-40B4-BE49-F238E27FC236}">
                <a16:creationId xmlns:a16="http://schemas.microsoft.com/office/drawing/2014/main" id="{61638F54-D0B9-9004-333D-5DB7ADDA8BD9}"/>
              </a:ext>
            </a:extLst>
          </p:cNvPr>
          <p:cNvSpPr/>
          <p:nvPr/>
        </p:nvSpPr>
        <p:spPr>
          <a:xfrm>
            <a:off x="1709128" y="1785606"/>
            <a:ext cx="1350804" cy="817473"/>
          </a:xfrm>
          <a:prstGeom prst="flowChartTerminator">
            <a:avLst/>
          </a:prstGeom>
          <a:solidFill>
            <a:srgbClr val="92D05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9:30–11:30 Uhr</a:t>
            </a:r>
            <a:endParaRPr lang="de-DE" sz="1200" dirty="0"/>
          </a:p>
          <a:p>
            <a:pPr algn="ctr"/>
            <a:r>
              <a:rPr lang="de-DE" sz="1300" b="1" dirty="0"/>
              <a:t>Bewegungs-</a:t>
            </a:r>
          </a:p>
          <a:p>
            <a:pPr algn="ctr"/>
            <a:r>
              <a:rPr lang="de-DE" sz="1300" b="1" dirty="0"/>
              <a:t>gruppe</a:t>
            </a:r>
          </a:p>
        </p:txBody>
      </p:sp>
    </p:spTree>
    <p:extLst>
      <p:ext uri="{BB962C8B-B14F-4D97-AF65-F5344CB8AC3E}">
        <p14:creationId xmlns:p14="http://schemas.microsoft.com/office/powerpoint/2010/main" val="121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718483_TF03460503_Win32" id="{2F7FDEED-1D4F-4A1F-9AE9-7ABC904E5899}" vid="{E8F1B97D-DA73-48D4-A342-339A28DB0E4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F3943EA-6B78-40BD-BBE8-13CAC7793081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230e9df3-be65-4c73-a93b-d1236ebd677e"/>
    <ds:schemaRef ds:uri="http://schemas.microsoft.com/sharepoint/v3"/>
    <ds:schemaRef ds:uri="http://purl.org/dc/terms/"/>
    <ds:schemaRef ds:uri="16c05727-aa75-4e4a-9b5f-8a80a1165891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B8461A52-A5A7-4EFA-B77D-1A9DDA2DF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B5DD205-D304-4BCE-ABCB-41D300B7076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{CC81F074-658C-49FB-AAC8-EEED6D244C4E}tf03460503_win32</Template>
  <TotalTime>0</TotalTime>
  <Words>201</Words>
  <Application>Microsoft Office PowerPoint</Application>
  <PresentationFormat>Benutzerdefiniert</PresentationFormat>
  <Paragraphs>69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Office-Design</vt:lpstr>
      <vt:lpstr>PowerPoint-Präsentation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Schaefer, Conny</dc:creator>
  <cp:lastModifiedBy>Schaefer, Conny</cp:lastModifiedBy>
  <cp:revision>110</cp:revision>
  <cp:lastPrinted>2025-06-18T07:17:48Z</cp:lastPrinted>
  <dcterms:created xsi:type="dcterms:W3CDTF">2023-07-25T14:53:29Z</dcterms:created>
  <dcterms:modified xsi:type="dcterms:W3CDTF">2025-07-01T13:18:08Z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